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629" r:id="rId5"/>
    <p:sldId id="641" r:id="rId6"/>
    <p:sldId id="642" r:id="rId7"/>
    <p:sldId id="643" r:id="rId8"/>
    <p:sldId id="644" r:id="rId9"/>
    <p:sldId id="645" r:id="rId10"/>
    <p:sldId id="646" r:id="rId11"/>
    <p:sldId id="647" r:id="rId12"/>
    <p:sldId id="648" r:id="rId13"/>
    <p:sldId id="651" r:id="rId14"/>
    <p:sldId id="649" r:id="rId15"/>
    <p:sldId id="650" r:id="rId16"/>
    <p:sldId id="652" r:id="rId17"/>
    <p:sldId id="653" r:id="rId18"/>
    <p:sldId id="654" r:id="rId19"/>
    <p:sldId id="655" r:id="rId20"/>
    <p:sldId id="661" r:id="rId21"/>
    <p:sldId id="659" r:id="rId22"/>
    <p:sldId id="662" r:id="rId23"/>
    <p:sldId id="656" r:id="rId24"/>
    <p:sldId id="6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4821E"/>
    <a:srgbClr val="66BD7D"/>
    <a:srgbClr val="F66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 snapToObjects="1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A8752-069F-8B46-A2AE-6A558B088D4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61B1-7EB7-D049-869D-09A37D64C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D3C2-4E78-C24D-B6F8-5E1B92F47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ED855-36A7-8648-9C22-156135C29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725C-F8FF-3248-A5D0-496F80E2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07F2-70B7-CC46-A5CA-7B606E7F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92025-1BE6-7547-9C25-3901626A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8864-9C0E-764F-9AA7-916FB190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BC201-FEE8-FC4D-9451-45E904E5B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CCFF2-3D09-F248-814F-03D4A309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B1608-EA65-C949-AC8A-F7895323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51D7-03B9-7947-8840-89F6DF03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5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DBF8EC-49A5-AD4D-BCFD-A25AC7242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25B2B-6FD0-EA47-A17C-F9846F2A6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EC6E9-0699-4546-B632-DE5C002D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2B777-7439-6047-A9AD-8E20F72A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64550-C069-EA47-8812-62DC3D3A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7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94FC-38DF-0F4A-B4F2-E2446F9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93A81-FF0B-3146-A2CE-A05C12F3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CCC57-05C0-FC40-98A1-51086FD2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758E1-B5EF-024A-9555-47AB84BD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3B246-A2E0-3646-B748-FD347AC1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71F2-2E80-9A4B-A2FD-B59C635A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F63A-0E43-4C4E-807E-590E3A7D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D80F7-24C2-6C46-8B59-3DB6E9D5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9AFA3-DBFC-E141-94D3-B8448259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DEC90-3B89-C042-92EA-C4DEAEDB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4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A90D-1DB8-C24E-9FAE-27A323A8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577D8-29E1-A64D-801E-3733984B0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F1776-53AF-944A-901A-2862AAA11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4489E-D6F9-364A-B25A-A29E725E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B4BD5-B6C8-DB43-BC19-3DD086F9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5BBF0-31D8-5547-8626-04460FC5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AF5-2505-5A47-9DCC-F0F3B4E4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2DD05-EFDE-5A4B-803F-0613EA2A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B1BFC-17C4-F94B-98A3-5D250C05B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0D5D8-8B36-9841-AF8B-E98B913C5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AFBF6-237B-7D4A-8298-330A4A63A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B589B2-1647-2D43-BD99-CE0ED2C6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9BEF7-48BE-D64A-9BB1-EC56FB7A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31047-1586-6C4B-B30D-E0DAA3D4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8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82E5-187C-B54F-9639-002B125C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19DF7-60C2-C840-8957-CE4EA1DB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67154-5BA4-1949-8254-282FD135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7571-3BE3-E347-89F8-10288790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9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D9A2C-D4BF-2844-88E2-22528869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41BED-6B89-0146-8898-B1F0F946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1D330-6951-4A41-A533-084C522D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6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FECC-0B07-F549-B28A-415375DE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B074-8915-2440-88C1-D92B437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C1C2E-9881-2649-ACAD-D70A4B899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5A1DA-7C5E-2941-B837-F2F84688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74A91-3823-3044-846D-0289EAFA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2E88D-0427-8A48-BA57-36C620FC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DA8D-5CAE-EE44-94CD-07E21DC5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44E21-4E00-174A-8847-0A36F9587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26FAF-3D27-C54C-865C-9DBC8A397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1C15-DC7C-F249-AC14-A6C5BE64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9BED0-BB9D-144B-BAB5-D5CD76C6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88D4F-4A05-B242-97EC-3A044B34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1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D468E-BF6C-EE4F-9601-BDAA5119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1620-FB2C-7441-81E8-5B48F3EB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4D1E-BD7A-674C-9D16-C068105F2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44F40-1D4E-2142-93C3-9246A840A16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B4E6-7148-FA40-B312-993BD6F42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7E4C8-623F-6E47-AA1F-2041AEAF6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39BEA-78EB-3F49-800D-F539069B0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5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phall663/awesome-machine-learning-interpretabil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53A7-696C-5345-A691-275775121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>
                <a:solidFill>
                  <a:srgbClr val="0000FF"/>
                </a:solidFill>
              </a:rPr>
              <a:t>Explainable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F68E1-4F2A-5A41-B529-6CBBD2ABB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Muhammad Shahzad</a:t>
            </a:r>
          </a:p>
        </p:txBody>
      </p:sp>
    </p:spTree>
    <p:extLst>
      <p:ext uri="{BB962C8B-B14F-4D97-AF65-F5344CB8AC3E}">
        <p14:creationId xmlns:p14="http://schemas.microsoft.com/office/powerpoint/2010/main" val="137684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85D95-4452-761B-5A1A-0625A8A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Model-agnostic vs model-specific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F87D-43B7-C9C1-29A3-488965EC2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LIME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is model-agnostic, meaning it can be used to explain the decisions of any machine learning model, regardless of the algorithm used. </a:t>
            </a: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SHAP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is a model-specific method that is designed to explain the decisions of tree-based models, such as decision trees, random forests, and gradient boosting machines.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0805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FF79-4A1D-7B8B-C9E6-5753DA45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Local vs global explanations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15030-9F46-4DAC-B004-79A0372B1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LIME 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generates local explanations, meaning it explains the decision of a complex model for a specific instance or observation.</a:t>
            </a: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SHAP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provides global explanations, meaning it explains the overall behavior of the model across all instances.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4669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B81F-650B-6FA8-7ED8-5C3E5C00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Interpretability vs accuracy trade-off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349B3-1AF1-1581-07D6-3C5BF1C18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LIME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sacrifices some accuracy in order to provide more interpretable explanations. It creates a simpler model that may not be as accurate as the complex model but is easier to understand.</a:t>
            </a: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SHAP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aims to provide accurate explanations without sacrificing model accuracy. It uses a more sophisticated approach to explain the contribution of each feature, but this can be more difficult to understand for non-experts.</a:t>
            </a:r>
            <a:endParaRPr lang="en-US" dirty="0">
              <a:solidFill>
                <a:srgbClr val="242121"/>
              </a:solidFill>
              <a:latin typeface="Source Sans Pro"/>
            </a:endParaRP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3906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2866-B65B-3C06-9819-6306CAE5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Kernel-based vs game-theoretic approach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76284-2EAE-FA94-C5E8-33BA915A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LIME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uses a kernel-based approach to explain the decisions of a complex model. It creates a local, interpretable model that approximates the behavior of the complex model around a specific instance. </a:t>
            </a: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SHAP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uses a game-theoretic approach to explain the contribution of each feature to the final prediction. It assigns a "credit" score to each feature based on how much it contributes to the prediction.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9737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90BC-3E57-1E68-536F-78816FC4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Summary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80309-3A8F-068D-AC86-4C691F176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LIME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and SHAP are both useful methods for XAI, but they differ in their approach to explaining the decisions of complex machine learning models. </a:t>
            </a:r>
          </a:p>
          <a:p>
            <a:endParaRPr lang="en-US" dirty="0">
              <a:solidFill>
                <a:srgbClr val="242121"/>
              </a:solidFill>
              <a:latin typeface="Source Sans Pro"/>
            </a:endParaRPr>
          </a:p>
          <a:p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LIME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is model-agnostic and provides local, interpretable explanations, while </a:t>
            </a:r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SHAP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is model-specific and provides global explanations using a game-theoretic approach. 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7296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7698-E049-EFFA-B3A6-4E1B5209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242121"/>
                </a:solidFill>
                <a:effectLst/>
                <a:latin typeface="Source Sans Pro"/>
              </a:rPr>
              <a:t>SHapley</a:t>
            </a:r>
            <a:r>
              <a:rPr lang="en-US" b="1" i="0" dirty="0">
                <a:solidFill>
                  <a:srgbClr val="242121"/>
                </a:solidFill>
                <a:effectLst/>
                <a:latin typeface="Source Sans Pro"/>
              </a:rPr>
              <a:t> Additive </a:t>
            </a:r>
            <a:r>
              <a:rPr lang="en-US" b="1" i="0" dirty="0" err="1">
                <a:solidFill>
                  <a:srgbClr val="242121"/>
                </a:solidFill>
                <a:effectLst/>
                <a:latin typeface="Source Sans Pro"/>
              </a:rPr>
              <a:t>exPlanations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 (SHAP)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1AE8-FCBB-3553-6576-293126B1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 It is based on the concept of Shapley values. Here is a timeline for the SHAP method:</a:t>
            </a:r>
          </a:p>
          <a:p>
            <a:pPr lvl="1"/>
            <a:r>
              <a:rPr lang="en-US" b="0" i="0" dirty="0">
                <a:solidFill>
                  <a:srgbClr val="7030A0"/>
                </a:solidFill>
                <a:effectLst/>
                <a:latin typeface="Source Sans Pro"/>
              </a:rPr>
              <a:t>1953: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Introduction of Shapley values by Lloyd Shapley for game theory</a:t>
            </a:r>
          </a:p>
          <a:p>
            <a:pPr lvl="1"/>
            <a:r>
              <a:rPr lang="en-US" b="0" i="0" dirty="0">
                <a:solidFill>
                  <a:srgbClr val="7030A0"/>
                </a:solidFill>
                <a:effectLst/>
                <a:latin typeface="Source Sans Pro"/>
              </a:rPr>
              <a:t>2010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: First use of Shapley values for explaining machine learning predictions by </a:t>
            </a:r>
            <a:r>
              <a:rPr lang="en-US" b="0" i="0" dirty="0" err="1">
                <a:solidFill>
                  <a:srgbClr val="242121"/>
                </a:solidFill>
                <a:effectLst/>
                <a:latin typeface="Source Sans Pro"/>
              </a:rPr>
              <a:t>Strumbelj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 and </a:t>
            </a:r>
            <a:r>
              <a:rPr lang="en-US" b="0" i="0" dirty="0" err="1">
                <a:solidFill>
                  <a:srgbClr val="242121"/>
                </a:solidFill>
                <a:effectLst/>
                <a:latin typeface="Source Sans Pro"/>
              </a:rPr>
              <a:t>Kononenko</a:t>
            </a:r>
            <a:endParaRPr lang="en-US" b="0" i="0" dirty="0">
              <a:solidFill>
                <a:srgbClr val="242121"/>
              </a:solidFill>
              <a:effectLst/>
              <a:latin typeface="Source Sans Pro"/>
            </a:endParaRPr>
          </a:p>
          <a:p>
            <a:pPr lvl="1"/>
            <a:r>
              <a:rPr lang="en-US" b="0" i="0" dirty="0">
                <a:solidFill>
                  <a:srgbClr val="7030A0"/>
                </a:solidFill>
                <a:effectLst/>
                <a:latin typeface="Source Sans Pro"/>
              </a:rPr>
              <a:t>2017: </a:t>
            </a:r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SHAP paper + Python package by Lundberg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332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5351-725C-F3D3-D78B-E84CDFCD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35DD-F806-4AE8-F448-FE11AAEBC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8996-4E73-0322-3076-F75200A6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265354"/>
            <a:ext cx="10174357" cy="65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7719-DA53-6FC8-2295-A7CB766A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Shapely values are calculated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F8ED-F45F-B69E-48CF-66465861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D8969-EF38-DFE3-43D5-84864415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38" y="2466840"/>
            <a:ext cx="10447646" cy="28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7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1529-D431-CDBD-86BC-A904C536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C9C4C-1C09-7C29-5DAE-1A8B941B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above formula is a summation over all possible subsets (S) of feature values excluding the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i-th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feature value. 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Here, |S|! represents the number of permutations of feature values that appear before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i-th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feature value.</a:t>
            </a: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Similarly, (|M|-|S|-1 )! represents the number of permutations of feature values that appear after the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i-th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feature value.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difference term in the above equation is the </a:t>
            </a:r>
            <a:r>
              <a:rPr lang="en-US" b="1" i="0" u="sng" dirty="0">
                <a:solidFill>
                  <a:srgbClr val="242424"/>
                </a:solidFill>
                <a:effectLst/>
                <a:latin typeface="source-serif-pro"/>
              </a:rPr>
              <a:t>marginal contribution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of adding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i-th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feature value to S.</a:t>
            </a: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Also note that the above equation requires us to compute the model’s prediction for any subset of features, which may not be feasible for an ML model.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7566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79C0-4428-E831-1CA7-401FFD18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AF5B-B73D-4C0C-0772-3C537411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68067-5479-9E38-FA43-2C156363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835"/>
            <a:ext cx="10227365" cy="62663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FF2CECB-53A7-6E34-44A2-798F7FED9C56}"/>
              </a:ext>
            </a:extLst>
          </p:cNvPr>
          <p:cNvGrpSpPr/>
          <p:nvPr/>
        </p:nvGrpSpPr>
        <p:grpSpPr>
          <a:xfrm>
            <a:off x="2716699" y="2370775"/>
            <a:ext cx="2438398" cy="742588"/>
            <a:chOff x="2716699" y="2370775"/>
            <a:chExt cx="2438398" cy="742588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7B63426-9D41-C8B3-B927-8559790DF96A}"/>
                </a:ext>
              </a:extLst>
            </p:cNvPr>
            <p:cNvSpPr/>
            <p:nvPr/>
          </p:nvSpPr>
          <p:spPr>
            <a:xfrm rot="16200000">
              <a:off x="3735843" y="1351631"/>
              <a:ext cx="400110" cy="2438398"/>
            </a:xfrm>
            <a:prstGeom prst="leftBrace">
              <a:avLst>
                <a:gd name="adj1" fmla="val 8333"/>
                <a:gd name="adj2" fmla="val 482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849BE9-4918-95BC-3269-AB5D17CB7F35}"/>
                </a:ext>
              </a:extLst>
            </p:cNvPr>
            <p:cNvSpPr txBox="1"/>
            <p:nvPr/>
          </p:nvSpPr>
          <p:spPr>
            <a:xfrm>
              <a:off x="3360502" y="2713253"/>
              <a:ext cx="1018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weight</a:t>
              </a:r>
              <a:endParaRPr lang="en-PK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2694B0-BF33-7FCD-F44A-3AF66CC9D720}"/>
              </a:ext>
            </a:extLst>
          </p:cNvPr>
          <p:cNvGrpSpPr/>
          <p:nvPr/>
        </p:nvGrpSpPr>
        <p:grpSpPr>
          <a:xfrm>
            <a:off x="5282648" y="2411895"/>
            <a:ext cx="5577509" cy="749572"/>
            <a:chOff x="5282648" y="2411895"/>
            <a:chExt cx="5577509" cy="749572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7EBF4E40-345D-7A39-D122-2DC1EF38EF50}"/>
                </a:ext>
              </a:extLst>
            </p:cNvPr>
            <p:cNvSpPr/>
            <p:nvPr/>
          </p:nvSpPr>
          <p:spPr>
            <a:xfrm rot="16200000">
              <a:off x="6848063" y="1043608"/>
              <a:ext cx="364435" cy="3101010"/>
            </a:xfrm>
            <a:prstGeom prst="leftBrace">
              <a:avLst>
                <a:gd name="adj1" fmla="val 8333"/>
                <a:gd name="adj2" fmla="val 482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96DB08-87E6-4504-FAAC-A39B5DD0E4E5}"/>
                </a:ext>
              </a:extLst>
            </p:cNvPr>
            <p:cNvSpPr txBox="1"/>
            <p:nvPr/>
          </p:nvSpPr>
          <p:spPr>
            <a:xfrm>
              <a:off x="5282648" y="2761357"/>
              <a:ext cx="5577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Marginal Contribution of feature </a:t>
              </a:r>
              <a:r>
                <a:rPr lang="en-US" sz="2000" b="1" dirty="0" err="1">
                  <a:solidFill>
                    <a:srgbClr val="7030A0"/>
                  </a:solidFill>
                </a:rPr>
                <a:t>i</a:t>
              </a:r>
              <a:r>
                <a:rPr lang="en-US" sz="2000" b="1" dirty="0">
                  <a:solidFill>
                    <a:srgbClr val="7030A0"/>
                  </a:solidFill>
                </a:rPr>
                <a:t> to coalition S </a:t>
              </a:r>
              <a:endParaRPr lang="en-PK" sz="20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0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6331-3ABC-404F-8C21-BF28D6A6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What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CC-15EA-8540-BCE5-296A2E241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Artificial intelligence and machine learning (AI/ML) systems have exceeded human performance in nearly every application where they have been tried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0A177E-8918-5C49-81B6-4CA852D46F36}"/>
              </a:ext>
            </a:extLst>
          </p:cNvPr>
          <p:cNvSpPr txBox="1">
            <a:spLocks/>
          </p:cNvSpPr>
          <p:nvPr/>
        </p:nvSpPr>
        <p:spPr>
          <a:xfrm>
            <a:off x="838200" y="2625730"/>
            <a:ext cx="10515600" cy="921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is starting to be incorporated into consumer products.  This trend is accelerating, and AI will be increasingly used in safety-critical systems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05460C-06CE-2346-B047-0AAE03E2E8D0}"/>
              </a:ext>
            </a:extLst>
          </p:cNvPr>
          <p:cNvSpPr txBox="1">
            <a:spLocks/>
          </p:cNvSpPr>
          <p:nvPr/>
        </p:nvSpPr>
        <p:spPr>
          <a:xfrm>
            <a:off x="838200" y="3784787"/>
            <a:ext cx="10515600" cy="869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systems are good, but sometimes make mistakes, and human users will not trust their decisions without explanation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B10C79-C843-474B-97CA-ED2A12761777}"/>
              </a:ext>
            </a:extLst>
          </p:cNvPr>
          <p:cNvSpPr txBox="1">
            <a:spLocks/>
          </p:cNvSpPr>
          <p:nvPr/>
        </p:nvSpPr>
        <p:spPr>
          <a:xfrm>
            <a:off x="838200" y="4892509"/>
            <a:ext cx="10515600" cy="1424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 tradeoff between AI accuracy and </a:t>
            </a:r>
            <a:r>
              <a:rPr lang="en-US" dirty="0" err="1"/>
              <a:t>explainability</a:t>
            </a:r>
            <a:r>
              <a:rPr lang="en-US" dirty="0"/>
              <a:t>:  the most accurate methods, such as convolutional neural nets (CNNs), provide no explanations;  understandable methods, such as rule-based, tend to be less accurate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2FAB-56D4-014A-50E3-A8E66D03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E056-0FBA-8F6C-82C6-6859F83B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BD8F-1D5E-BDA1-8DD1-CC020E79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887896"/>
            <a:ext cx="12022228" cy="59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4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3017-2928-A102-DEF3-FEFF8BE5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640D-C430-90AE-E0B7-B9740FEB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F780E-83BC-BF2C-DE66-4F0F31BC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1"/>
            <a:ext cx="1051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0247-F970-0147-E84F-8B3EDD1B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2F0C7-74DA-DFF4-7A4C-549B16CA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66" y="230188"/>
            <a:ext cx="7106314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68D2D-21F3-48B5-098E-313279C5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26" y="1297548"/>
            <a:ext cx="8221200" cy="56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2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AE94-AAFC-6B93-6F68-D286E851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281D-BA1F-AFD4-57BA-CF42C9D27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0BE0B-69A4-BEC9-06D4-969A2067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240"/>
            <a:ext cx="9475304" cy="64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E293-05FA-FBE7-5410-1C4DA514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743D0-BCE8-CC5D-B332-7EE19333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53421-B2CB-E12B-4EB1-2A1770B1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4" y="345259"/>
            <a:ext cx="8380848" cy="62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4EF6FF-5860-AF41-BD06-A81692747061}"/>
              </a:ext>
            </a:extLst>
          </p:cNvPr>
          <p:cNvSpPr txBox="1"/>
          <p:nvPr/>
        </p:nvSpPr>
        <p:spPr>
          <a:xfrm>
            <a:off x="563486" y="1186888"/>
            <a:ext cx="7528954" cy="56090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85B81-52BC-E94B-BFD9-6AFF6F32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What is the current state of the art?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57B7A-B4D8-194B-ADF3-5F1F35DA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48" y="1325563"/>
            <a:ext cx="7263393" cy="5331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513DC-CA0E-6841-83BC-B267EBD94A2F}"/>
              </a:ext>
            </a:extLst>
          </p:cNvPr>
          <p:cNvSpPr txBox="1"/>
          <p:nvPr/>
        </p:nvSpPr>
        <p:spPr>
          <a:xfrm>
            <a:off x="8747760" y="1859280"/>
            <a:ext cx="3139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Black-box statistical predictions are inadequate</a:t>
            </a:r>
          </a:p>
          <a:p>
            <a:endParaRPr lang="en-US" sz="2800" dirty="0"/>
          </a:p>
          <a:p>
            <a:r>
              <a:rPr lang="en-US" sz="2800" dirty="0"/>
              <a:t>Explanations must be understandable to non-specialist</a:t>
            </a:r>
          </a:p>
        </p:txBody>
      </p:sp>
    </p:spTree>
    <p:extLst>
      <p:ext uri="{BB962C8B-B14F-4D97-AF65-F5344CB8AC3E}">
        <p14:creationId xmlns:p14="http://schemas.microsoft.com/office/powerpoint/2010/main" val="251483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D46-2BA5-C349-9178-B2F275CD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90" y="210830"/>
            <a:ext cx="2308765" cy="13255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Tradeoff: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116FCB-A821-9142-A1C8-BCCE539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5" y="145730"/>
            <a:ext cx="2782240" cy="26395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0F07FB-D74C-6845-9545-178C98EFD62F}"/>
              </a:ext>
            </a:extLst>
          </p:cNvPr>
          <p:cNvSpPr txBox="1">
            <a:spLocks/>
          </p:cNvSpPr>
          <p:nvPr/>
        </p:nvSpPr>
        <p:spPr>
          <a:xfrm>
            <a:off x="838200" y="2866347"/>
            <a:ext cx="11201400" cy="140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C8272-0CE1-F845-87E5-ABFC1ADDEB1C}"/>
              </a:ext>
            </a:extLst>
          </p:cNvPr>
          <p:cNvSpPr txBox="1"/>
          <p:nvPr/>
        </p:nvSpPr>
        <p:spPr>
          <a:xfrm>
            <a:off x="6438900" y="5467996"/>
            <a:ext cx="41429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do we get the </a:t>
            </a:r>
          </a:p>
          <a:p>
            <a:r>
              <a:rPr lang="en-US" sz="3200" b="1" dirty="0"/>
              <a:t>best of both worlds?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5AD02-BDE3-4045-B4E6-692AA967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51" y="3658956"/>
            <a:ext cx="4317049" cy="3199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D48CA-7BBC-0C49-AF15-931DBC84EF57}"/>
              </a:ext>
            </a:extLst>
          </p:cNvPr>
          <p:cNvSpPr txBox="1"/>
          <p:nvPr/>
        </p:nvSpPr>
        <p:spPr>
          <a:xfrm>
            <a:off x="6438900" y="584070"/>
            <a:ext cx="5185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Expert system:</a:t>
            </a:r>
          </a:p>
          <a:p>
            <a:r>
              <a:rPr lang="en-US" sz="3200" dirty="0"/>
              <a:t>Good for explanations, </a:t>
            </a:r>
          </a:p>
          <a:p>
            <a:r>
              <a:rPr lang="en-US" sz="3200" dirty="0"/>
              <a:t>not so good for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86E27-DAB1-844C-9CA2-B1197D5D7F77}"/>
              </a:ext>
            </a:extLst>
          </p:cNvPr>
          <p:cNvSpPr txBox="1"/>
          <p:nvPr/>
        </p:nvSpPr>
        <p:spPr>
          <a:xfrm>
            <a:off x="6438900" y="3135261"/>
            <a:ext cx="5185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Neural nets:</a:t>
            </a:r>
          </a:p>
          <a:p>
            <a:r>
              <a:rPr lang="en-US" sz="3200" dirty="0"/>
              <a:t>Good for accuracy,</a:t>
            </a:r>
          </a:p>
          <a:p>
            <a:r>
              <a:rPr lang="en-US" sz="3200" dirty="0"/>
              <a:t>not so good for explanations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AC10-F7F3-8B43-9C54-08F0597F0593}"/>
              </a:ext>
            </a:extLst>
          </p:cNvPr>
          <p:cNvSpPr txBox="1"/>
          <p:nvPr/>
        </p:nvSpPr>
        <p:spPr>
          <a:xfrm>
            <a:off x="3278459" y="2861405"/>
            <a:ext cx="129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- OR -</a:t>
            </a:r>
          </a:p>
        </p:txBody>
      </p:sp>
    </p:spTree>
    <p:extLst>
      <p:ext uri="{BB962C8B-B14F-4D97-AF65-F5344CB8AC3E}">
        <p14:creationId xmlns:p14="http://schemas.microsoft.com/office/powerpoint/2010/main" val="13187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592A-466A-5E80-B946-109B9002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Interpretability Vs. Accuracy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42BD-040B-9392-6B32-91A2A5DF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690B7-432F-2C2B-3AC1-F8084A4E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00" y="1958975"/>
            <a:ext cx="68865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1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C588-9A30-B293-BD8A-27F2AD9B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Good Repository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C0FF-238F-0857-526E-458CC405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https://github.com/jphall663/awesome-machine-learning-interpretability</a:t>
            </a:r>
            <a:endParaRPr lang="en-US" dirty="0"/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D3EAB-F5E5-4DEB-AFF1-4B4301A1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4" y="2457129"/>
            <a:ext cx="8150087" cy="38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3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4014-400D-0B98-365F-C03317F4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Categorization of AI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0AF2C-AEE9-DFD2-2577-7CC4978C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A360E-501A-D52F-8B3A-C0DB9951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192"/>
            <a:ext cx="12192000" cy="55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87B1-8014-A2B7-BAC7-5597F763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Good Book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F1A90-0EC2-4306-4A14-A854CA17B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711983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https://christophm.github.io/interpretable-ml-book/</a:t>
            </a:r>
            <a:endParaRPr lang="en-P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2BC9B-2B5C-A570-3BCB-47B99B80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34" y="1196236"/>
            <a:ext cx="443927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0A87-17EB-3569-9C7A-C09C1C09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Most Popular XAI Methods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53C2D-427E-49EF-9C40-B34B5EDDD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42121"/>
                </a:solidFill>
                <a:effectLst/>
                <a:latin typeface="Source Sans Pro"/>
              </a:rPr>
              <a:t>LIME and SHAP are both popular methods for explainable AI (XAI), but they differ in several key ways</a:t>
            </a:r>
            <a:r>
              <a:rPr lang="en-US" dirty="0">
                <a:solidFill>
                  <a:srgbClr val="242121"/>
                </a:solidFill>
                <a:latin typeface="Source Sans Pro"/>
              </a:rPr>
              <a:t>:</a:t>
            </a:r>
          </a:p>
          <a:p>
            <a:pPr lvl="1"/>
            <a:r>
              <a:rPr lang="en-US" b="0" i="0" u="none" strike="noStrike" dirty="0">
                <a:solidFill>
                  <a:srgbClr val="D9411E"/>
                </a:solidFill>
                <a:effectLst/>
                <a:latin typeface="Source Sans Pro"/>
              </a:rPr>
              <a:t>Model-agnostic vs model-specific</a:t>
            </a:r>
            <a:endParaRPr lang="en-US" b="0" i="0" dirty="0">
              <a:solidFill>
                <a:srgbClr val="242121"/>
              </a:solidFill>
              <a:effectLst/>
              <a:latin typeface="Source Sans Pro"/>
            </a:endParaRPr>
          </a:p>
          <a:p>
            <a:pPr lvl="1"/>
            <a:r>
              <a:rPr lang="en-US" b="0" i="0" u="none" strike="noStrike" dirty="0">
                <a:solidFill>
                  <a:srgbClr val="D9411E"/>
                </a:solidFill>
                <a:effectLst/>
                <a:latin typeface="Source Sans Pro"/>
              </a:rPr>
              <a:t>Local vs global explanations</a:t>
            </a:r>
            <a:endParaRPr lang="en-US" b="0" i="0" dirty="0">
              <a:solidFill>
                <a:srgbClr val="242121"/>
              </a:solidFill>
              <a:effectLst/>
              <a:latin typeface="Source Sans Pro"/>
            </a:endParaRPr>
          </a:p>
          <a:p>
            <a:pPr lvl="1"/>
            <a:r>
              <a:rPr lang="en-US" b="0" i="0" u="none" strike="noStrike" dirty="0">
                <a:solidFill>
                  <a:srgbClr val="D9411E"/>
                </a:solidFill>
                <a:effectLst/>
                <a:latin typeface="Source Sans Pro"/>
              </a:rPr>
              <a:t>Interpretability vs accuracy trade-off</a:t>
            </a:r>
          </a:p>
          <a:p>
            <a:pPr lvl="1"/>
            <a:r>
              <a:rPr lang="en-US" dirty="0">
                <a:solidFill>
                  <a:srgbClr val="D9411E"/>
                </a:solidFill>
                <a:latin typeface="Source Sans Pro"/>
              </a:rPr>
              <a:t>Kernel-based vs game-theoretic approach</a:t>
            </a:r>
          </a:p>
          <a:p>
            <a:pPr lvl="1"/>
            <a:r>
              <a:rPr lang="en-US" u="none" strike="noStrike" dirty="0">
                <a:solidFill>
                  <a:srgbClr val="D9411E"/>
                </a:solidFill>
                <a:latin typeface="Source Sans Pro"/>
              </a:rPr>
              <a:t>Summary</a:t>
            </a:r>
            <a:endParaRPr lang="en-US" u="none" strike="noStrike" dirty="0">
              <a:solidFill>
                <a:srgbClr val="242121"/>
              </a:solidFill>
              <a:latin typeface="Source Sans Pro"/>
            </a:endParaRPr>
          </a:p>
          <a:p>
            <a:endParaRPr lang="en-US" dirty="0">
              <a:solidFill>
                <a:srgbClr val="7030A0"/>
              </a:solidFill>
              <a:latin typeface="Source Sans Pro"/>
            </a:endParaRPr>
          </a:p>
          <a:p>
            <a:r>
              <a:rPr lang="en-US" sz="4000" b="0" i="0" dirty="0">
                <a:solidFill>
                  <a:srgbClr val="7030A0"/>
                </a:solidFill>
                <a:effectLst/>
                <a:latin typeface="Source Sans Pro"/>
              </a:rPr>
              <a:t>We will cover only 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Source Sans Pro"/>
              </a:rPr>
              <a:t>SHAP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8361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28591</TotalTime>
  <Words>745</Words>
  <Application>Microsoft Office PowerPoint</Application>
  <PresentationFormat>Widescreen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Source Sans Pro</vt:lpstr>
      <vt:lpstr>source-serif-pro</vt:lpstr>
      <vt:lpstr>Office Theme</vt:lpstr>
      <vt:lpstr>Explainable AI</vt:lpstr>
      <vt:lpstr>What is the problem?</vt:lpstr>
      <vt:lpstr>What is the current state of the art?</vt:lpstr>
      <vt:lpstr>Tradeoff:</vt:lpstr>
      <vt:lpstr>Interpretability Vs. Accuracy</vt:lpstr>
      <vt:lpstr>Good Repository</vt:lpstr>
      <vt:lpstr>Categorization of AI</vt:lpstr>
      <vt:lpstr>A Good Book</vt:lpstr>
      <vt:lpstr>Most Popular XAI Methods</vt:lpstr>
      <vt:lpstr>Model-agnostic vs model-specific</vt:lpstr>
      <vt:lpstr>Local vs global explanations</vt:lpstr>
      <vt:lpstr>Interpretability vs accuracy trade-off</vt:lpstr>
      <vt:lpstr>Kernel-based vs game-theoretic approach</vt:lpstr>
      <vt:lpstr>Summary</vt:lpstr>
      <vt:lpstr>SHapley Additive exPlanations (SHAP)</vt:lpstr>
      <vt:lpstr>PowerPoint Presentation</vt:lpstr>
      <vt:lpstr>How Shapely values are calculated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AI</dc:title>
  <dc:creator>Kuhn, D. Richard (Fed)</dc:creator>
  <cp:lastModifiedBy>Muhammad Shahzad</cp:lastModifiedBy>
  <cp:revision>127</cp:revision>
  <dcterms:created xsi:type="dcterms:W3CDTF">2018-09-14T12:14:52Z</dcterms:created>
  <dcterms:modified xsi:type="dcterms:W3CDTF">2023-12-08T06:18:37Z</dcterms:modified>
</cp:coreProperties>
</file>